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46"/>
  </p:notesMasterIdLst>
  <p:handoutMasterIdLst>
    <p:handoutMasterId r:id="rId47"/>
  </p:handoutMasterIdLst>
  <p:sldIdLst>
    <p:sldId id="257" r:id="rId2"/>
    <p:sldId id="303" r:id="rId3"/>
    <p:sldId id="304" r:id="rId4"/>
    <p:sldId id="267" r:id="rId5"/>
    <p:sldId id="270" r:id="rId6"/>
    <p:sldId id="293" r:id="rId7"/>
    <p:sldId id="259" r:id="rId8"/>
    <p:sldId id="273" r:id="rId9"/>
    <p:sldId id="272" r:id="rId10"/>
    <p:sldId id="274" r:id="rId11"/>
    <p:sldId id="266" r:id="rId12"/>
    <p:sldId id="262" r:id="rId13"/>
    <p:sldId id="294" r:id="rId14"/>
    <p:sldId id="263" r:id="rId15"/>
    <p:sldId id="264" r:id="rId16"/>
    <p:sldId id="275" r:id="rId17"/>
    <p:sldId id="281" r:id="rId18"/>
    <p:sldId id="295" r:id="rId19"/>
    <p:sldId id="276" r:id="rId20"/>
    <p:sldId id="298" r:id="rId21"/>
    <p:sldId id="299" r:id="rId22"/>
    <p:sldId id="279" r:id="rId23"/>
    <p:sldId id="280" r:id="rId24"/>
    <p:sldId id="301" r:id="rId25"/>
    <p:sldId id="277" r:id="rId26"/>
    <p:sldId id="296" r:id="rId27"/>
    <p:sldId id="278" r:id="rId28"/>
    <p:sldId id="300" r:id="rId29"/>
    <p:sldId id="265" r:id="rId30"/>
    <p:sldId id="282" r:id="rId31"/>
    <p:sldId id="283" r:id="rId32"/>
    <p:sldId id="297" r:id="rId33"/>
    <p:sldId id="284" r:id="rId34"/>
    <p:sldId id="290" r:id="rId35"/>
    <p:sldId id="291" r:id="rId36"/>
    <p:sldId id="287" r:id="rId37"/>
    <p:sldId id="285" r:id="rId38"/>
    <p:sldId id="286" r:id="rId39"/>
    <p:sldId id="302" r:id="rId40"/>
    <p:sldId id="288" r:id="rId41"/>
    <p:sldId id="289" r:id="rId42"/>
    <p:sldId id="292" r:id="rId43"/>
    <p:sldId id="261" r:id="rId44"/>
    <p:sldId id="260" r:id="rId45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99"/>
    <a:srgbClr val="000099"/>
    <a:srgbClr val="00007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4" d="100"/>
          <a:sy n="74" d="100"/>
        </p:scale>
        <p:origin x="1060" y="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handoutMaster" Target="handoutMasters/handout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F632734E-2AB4-4584-8F00-85D1CD34D744}" type="datetimeFigureOut">
              <a:rPr lang="en-US"/>
              <a:pPr>
                <a:defRPr/>
              </a:pPr>
              <a:t>4/11/2016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FEA14C35-D75B-42DB-92A9-5254394A83F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4965867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19C70AD8-30DC-433F-BEC2-1BC600237B76}" type="datetimeFigureOut">
              <a:rPr lang="en-US"/>
              <a:pPr>
                <a:defRPr/>
              </a:pPr>
              <a:t>4/11/2016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5A73BCE1-54B9-4675-A978-B8393CDD4A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4529395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A73BCE1-54B9-4675-A978-B8393CDD4A72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71596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Add password to particular db/resource, custom Single Sign On, masking Domino,</a:t>
            </a:r>
            <a:r>
              <a:rPr lang="en-US" baseline="0" dirty="0" smtClean="0"/>
              <a:t> retrieving content in different formats.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A73BCE1-54B9-4675-A978-B8393CDD4A72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66066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esentation Titl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352800" y="6096000"/>
            <a:ext cx="2133600" cy="381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rgbClr val="003399"/>
                </a:solidFill>
                <a:latin typeface="+mn-lt"/>
                <a:cs typeface="+mn-cs"/>
              </a:rPr>
              <a:t>MWLUG 2014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438400"/>
            <a:ext cx="7924800" cy="762000"/>
          </a:xfrm>
          <a:prstGeom prst="rect">
            <a:avLst/>
          </a:prstGeom>
        </p:spPr>
        <p:txBody>
          <a:bodyPr/>
          <a:lstStyle>
            <a:lvl1pPr algn="l">
              <a:defRPr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57200" y="3505200"/>
            <a:ext cx="7924800" cy="533400"/>
          </a:xfrm>
          <a:prstGeom prst="rect">
            <a:avLst/>
          </a:prstGeom>
        </p:spPr>
        <p:txBody>
          <a:bodyPr/>
          <a:lstStyle>
            <a:lvl1pPr algn="l">
              <a:defRPr sz="2800" baseline="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152400" y="152400"/>
            <a:ext cx="4343400" cy="381000"/>
          </a:xfrm>
          <a:prstGeom prst="rect">
            <a:avLst/>
          </a:prstGeom>
        </p:spPr>
        <p:txBody>
          <a:bodyPr/>
          <a:lstStyle>
            <a:lvl1pPr>
              <a:buNone/>
              <a:defRPr sz="2400" b="1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228600" y="990600"/>
            <a:ext cx="8686800" cy="5562600"/>
          </a:xfrm>
          <a:prstGeom prst="rect">
            <a:avLst/>
          </a:prstGeom>
        </p:spPr>
        <p:txBody>
          <a:bodyPr/>
          <a:lstStyle>
            <a:lvl1pPr>
              <a:buFont typeface="Arial" pitchFamily="34" charset="0"/>
              <a:buChar char="•"/>
              <a:defRPr b="1" baseline="0"/>
            </a:lvl1pPr>
            <a:lvl2pPr>
              <a:defRPr sz="2200" baseline="0">
                <a:solidFill>
                  <a:srgbClr val="000072"/>
                </a:solidFill>
              </a:defRPr>
            </a:lvl2pPr>
            <a:lvl3pPr>
              <a:defRPr sz="2000" baseline="0"/>
            </a:lvl3pPr>
            <a:lvl4pPr>
              <a:defRPr sz="1800" baseline="0">
                <a:solidFill>
                  <a:srgbClr val="000072"/>
                </a:solidFill>
              </a:defRPr>
            </a:lvl4pPr>
            <a:lvl5pPr>
              <a:defRPr sz="1600" baseline="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>
            <a:lum/>
          </a:blip>
          <a:srcRect/>
          <a:stretch>
            <a:fillRect b="-2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5" r:id="rId2"/>
  </p:sldLayoutIdLst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gif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wmf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>
            <a:lum/>
          </a:blip>
          <a:srcRect/>
          <a:stretch>
            <a:fillRect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Text Placeholder 2"/>
          <p:cNvSpPr>
            <a:spLocks noGrp="1"/>
          </p:cNvSpPr>
          <p:nvPr>
            <p:ph type="body" sz="quarter" idx="10"/>
          </p:nvPr>
        </p:nvSpPr>
        <p:spPr bwMode="auto">
          <a:xfrm>
            <a:off x="990600" y="6400800"/>
            <a:ext cx="7924800" cy="5334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 eaLnBrk="1" hangingPunct="1"/>
            <a:r>
              <a:rPr lang="en-US" dirty="0" smtClean="0"/>
              <a:t>Ben Langhinrichs, President of Genii Software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Vendors &amp; Customers</a:t>
            </a:r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57200" y="1066800"/>
            <a:ext cx="8153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Eventually, your dependencies start to leave the nest. One day, you look at each other and say, “Do we still want this?”</a:t>
            </a:r>
            <a:endParaRPr lang="en-US" dirty="0"/>
          </a:p>
        </p:txBody>
      </p:sp>
      <p:pic>
        <p:nvPicPr>
          <p:cNvPr id="5" name="Picture 4" descr="family4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09800" y="1905000"/>
            <a:ext cx="4762500" cy="357187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09600" y="5791200"/>
            <a:ext cx="8001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Do you have the energy to start over with someone new? Do you have the energy to do what it takes to stay? Both take effort.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Imagine the future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228600" y="990600"/>
            <a:ext cx="8686800" cy="2362200"/>
          </a:xfrm>
        </p:spPr>
        <p:txBody>
          <a:bodyPr/>
          <a:lstStyle/>
          <a:p>
            <a:pPr>
              <a:buNone/>
            </a:pPr>
            <a:r>
              <a:rPr lang="en-US" dirty="0" err="1" smtClean="0"/>
              <a:t>DaterCreatr</a:t>
            </a:r>
            <a:r>
              <a:rPr lang="en-US" dirty="0" smtClean="0"/>
              <a:t> </a:t>
            </a:r>
          </a:p>
          <a:p>
            <a:pPr lvl="1">
              <a:buNone/>
            </a:pPr>
            <a:r>
              <a:rPr lang="en-US" dirty="0" smtClean="0"/>
              <a:t>Swipe right on “Enjoys movies”</a:t>
            </a:r>
          </a:p>
          <a:p>
            <a:pPr lvl="1">
              <a:buNone/>
            </a:pPr>
            <a:r>
              <a:rPr lang="en-US" dirty="0" smtClean="0"/>
              <a:t>Swipe left on “Loves to dance”</a:t>
            </a:r>
          </a:p>
          <a:p>
            <a:pPr lvl="1">
              <a:buNone/>
            </a:pPr>
            <a:r>
              <a:rPr lang="en-US" dirty="0" smtClean="0"/>
              <a:t>Swipe right on “Likes bourbon neat”</a:t>
            </a:r>
          </a:p>
          <a:p>
            <a:pPr lvl="1">
              <a:buNone/>
            </a:pPr>
            <a:r>
              <a:rPr lang="en-US" dirty="0" smtClean="0"/>
              <a:t>Swipe left on “Posts inspirational quotes” </a:t>
            </a:r>
            <a:endParaRPr lang="en-US" dirty="0"/>
          </a:p>
        </p:txBody>
      </p:sp>
      <p:pic>
        <p:nvPicPr>
          <p:cNvPr id="6" name="Picture 5" descr="yeah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00200" y="3657600"/>
            <a:ext cx="5943600" cy="2819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Not all roses and chocolate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228600" y="990600"/>
            <a:ext cx="8686800" cy="2057400"/>
          </a:xfrm>
        </p:spPr>
        <p:txBody>
          <a:bodyPr/>
          <a:lstStyle/>
          <a:p>
            <a:pPr>
              <a:buNone/>
            </a:pPr>
            <a:r>
              <a:rPr lang="en-US" dirty="0" err="1" smtClean="0"/>
              <a:t>DaterCreatr</a:t>
            </a:r>
            <a:endParaRPr lang="en-US" dirty="0" smtClean="0"/>
          </a:p>
          <a:p>
            <a:pPr lvl="1" indent="0">
              <a:buNone/>
            </a:pPr>
            <a:r>
              <a:rPr lang="en-US" dirty="0" smtClean="0"/>
              <a:t>You can’t ask about every odd little thing that may be important. That is when the </a:t>
            </a:r>
            <a:r>
              <a:rPr lang="en-US" b="1" dirty="0" err="1" smtClean="0"/>
              <a:t>DaterCreatr</a:t>
            </a:r>
            <a:r>
              <a:rPr lang="en-US" b="1" dirty="0" smtClean="0"/>
              <a:t> API</a:t>
            </a:r>
            <a:r>
              <a:rPr lang="en-US" dirty="0" smtClean="0"/>
              <a:t> comes in handy.</a:t>
            </a:r>
            <a:endParaRPr lang="en-US" dirty="0"/>
          </a:p>
        </p:txBody>
      </p:sp>
      <p:pic>
        <p:nvPicPr>
          <p:cNvPr id="5" name="Picture 4" descr="smore-rations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19583" y="2971800"/>
            <a:ext cx="5452717" cy="30099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Not all roses and chocolate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228600" y="990600"/>
            <a:ext cx="8686800" cy="457200"/>
          </a:xfrm>
        </p:spPr>
        <p:txBody>
          <a:bodyPr/>
          <a:lstStyle/>
          <a:p>
            <a:pPr>
              <a:buNone/>
            </a:pPr>
            <a:r>
              <a:rPr lang="en-US" dirty="0" smtClean="0"/>
              <a:t>But wait…</a:t>
            </a:r>
            <a:endParaRPr lang="en-US" dirty="0"/>
          </a:p>
        </p:txBody>
      </p:sp>
      <p:pic>
        <p:nvPicPr>
          <p:cNvPr id="7" name="Picture 6" descr="dating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43000" y="1676400"/>
            <a:ext cx="6870700" cy="4876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Invest in your relationship?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/>
              <a:t>You already have a relationship that works pretty well.</a:t>
            </a:r>
          </a:p>
          <a:p>
            <a:pPr>
              <a:buNone/>
            </a:pPr>
            <a:endParaRPr lang="en-US" dirty="0" smtClean="0"/>
          </a:p>
          <a:p>
            <a:pPr indent="0">
              <a:buNone/>
            </a:pPr>
            <a:r>
              <a:rPr lang="en-US" b="0" dirty="0" smtClean="0"/>
              <a:t>Sure, the software’s gained a little weight. Maybe even sags a little here and there.</a:t>
            </a:r>
          </a:p>
          <a:p>
            <a:pPr indent="0">
              <a:buNone/>
            </a:pPr>
            <a:endParaRPr lang="en-US" b="0" dirty="0" smtClean="0"/>
          </a:p>
          <a:p>
            <a:pPr indent="0">
              <a:buNone/>
            </a:pPr>
            <a:r>
              <a:rPr lang="en-US" b="0" dirty="0" smtClean="0"/>
              <a:t>But what about you? You could maybe try a little harder. When was the last time you hired a new developer?</a:t>
            </a:r>
          </a:p>
          <a:p>
            <a:pPr indent="0">
              <a:buNone/>
            </a:pPr>
            <a:endParaRPr lang="en-US" b="0" dirty="0" smtClean="0"/>
          </a:p>
          <a:p>
            <a:pPr indent="0">
              <a:buNone/>
            </a:pPr>
            <a:r>
              <a:rPr lang="en-US" b="0" dirty="0" smtClean="0"/>
              <a:t>Truth is, you and your software fit well together, and you don’t really want to argue again about who gets the covers.</a:t>
            </a:r>
          </a:p>
          <a:p>
            <a:pPr indent="0">
              <a:buNone/>
            </a:pPr>
            <a:endParaRPr lang="en-US" b="0" dirty="0" smtClean="0"/>
          </a:p>
          <a:p>
            <a:pPr indent="0">
              <a:buNone/>
            </a:pPr>
            <a:r>
              <a:rPr lang="en-US" b="0" dirty="0" smtClean="0"/>
              <a:t>That’s when you realize </a:t>
            </a:r>
            <a:r>
              <a:rPr lang="en-US" i="1" dirty="0" smtClean="0"/>
              <a:t>your current software has an API, too</a:t>
            </a:r>
            <a:r>
              <a:rPr lang="en-US" b="0" dirty="0" smtClean="0"/>
              <a:t>.</a:t>
            </a:r>
            <a:endParaRPr lang="en-US" b="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C API extension points</a:t>
            </a:r>
            <a:endParaRPr lang="en-US" dirty="0"/>
          </a:p>
        </p:txBody>
      </p:sp>
      <p:pic>
        <p:nvPicPr>
          <p:cNvPr id="5" name="Picture 4" descr="api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62476" y="1048047"/>
            <a:ext cx="7619048" cy="47619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C API extension points</a:t>
            </a:r>
            <a:endParaRPr lang="en-US" dirty="0"/>
          </a:p>
        </p:txBody>
      </p:sp>
      <p:pic>
        <p:nvPicPr>
          <p:cNvPr id="6" name="Picture 5" descr="dsapi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62476" y="1206777"/>
            <a:ext cx="7619048" cy="44444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C API extension points</a:t>
            </a:r>
            <a:endParaRPr lang="en-US" dirty="0"/>
          </a:p>
        </p:txBody>
      </p:sp>
      <p:pic>
        <p:nvPicPr>
          <p:cNvPr id="7" name="Picture 6" descr="dsapiquot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62000" y="1219200"/>
            <a:ext cx="7619048" cy="50793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The (not so secret) secret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57200" y="1295400"/>
            <a:ext cx="8305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The hidden favor IBM has done for you (without meaning to)</a:t>
            </a:r>
            <a:endParaRPr lang="en-US" sz="1600" i="1" dirty="0"/>
          </a:p>
        </p:txBody>
      </p:sp>
      <p:pic>
        <p:nvPicPr>
          <p:cNvPr id="5" name="Picture 4" descr="secre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76400" y="2209800"/>
            <a:ext cx="5905500" cy="39147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Turbocharge – DSAPI</a:t>
            </a:r>
          </a:p>
        </p:txBody>
      </p:sp>
      <p:pic>
        <p:nvPicPr>
          <p:cNvPr id="6" name="Picture 5" descr="dsapidemo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62476" y="1206777"/>
            <a:ext cx="7619048" cy="44444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 eaLnBrk="1" hangingPunct="1">
              <a:defRPr/>
            </a:pPr>
            <a:r>
              <a:rPr lang="en-US" dirty="0" smtClean="0"/>
              <a:t>Introduction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2700" y="1066800"/>
            <a:ext cx="3886200" cy="558526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45511" y="697468"/>
            <a:ext cx="3886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Ben Langhinrichs, Genii Software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8209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Turbocharge – DSAPI</a:t>
            </a:r>
            <a:endParaRPr lang="en-US" dirty="0"/>
          </a:p>
        </p:txBody>
      </p:sp>
      <p:pic>
        <p:nvPicPr>
          <p:cNvPr id="6" name="Picture 5" descr="dsapidemo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38400" y="1143000"/>
            <a:ext cx="3678896" cy="214602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57200" y="3657600"/>
            <a:ext cx="8001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 http://whatever.com/path/db.nsf/view/unid/$Links.html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Turbocharge – DSAPI</a:t>
            </a:r>
          </a:p>
        </p:txBody>
      </p:sp>
      <p:pic>
        <p:nvPicPr>
          <p:cNvPr id="6" name="Picture 5" descr="dsapidemo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38400" y="1143000"/>
            <a:ext cx="3678896" cy="214602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8600" y="3276600"/>
            <a:ext cx="8915400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</a:t>
            </a:r>
            <a:r>
              <a:rPr lang="en-US" sz="2400" dirty="0" smtClean="0"/>
              <a:t>http://whatever.com/path/db.nsf/view/unid/$Links.json</a:t>
            </a:r>
          </a:p>
          <a:p>
            <a:endParaRPr lang="en-US" dirty="0" smtClean="0"/>
          </a:p>
          <a:p>
            <a:r>
              <a:rPr lang="en-US" sz="1600" dirty="0" smtClean="0">
                <a:latin typeface="Courier New" pitchFamily="49" charset="0"/>
                <a:cs typeface="Courier New" pitchFamily="49" charset="0"/>
              </a:rPr>
              <a:t>{"</a:t>
            </a:r>
            <a:r>
              <a:rPr lang="en-US" sz="1600" dirty="0" err="1" smtClean="0">
                <a:latin typeface="Courier New" pitchFamily="49" charset="0"/>
                <a:cs typeface="Courier New" pitchFamily="49" charset="0"/>
              </a:rPr>
              <a:t>DisplayLinks</a:t>
            </a:r>
            <a:r>
              <a:rPr lang="en-US" sz="1600" dirty="0" smtClean="0">
                <a:latin typeface="Courier New" pitchFamily="49" charset="0"/>
                <a:cs typeface="Courier New" pitchFamily="49" charset="0"/>
              </a:rPr>
              <a:t>": {</a:t>
            </a:r>
          </a:p>
          <a:p>
            <a:r>
              <a:rPr lang="en-US" sz="1600" dirty="0" smtClean="0">
                <a:latin typeface="Courier New" pitchFamily="49" charset="0"/>
                <a:cs typeface="Courier New" pitchFamily="49" charset="0"/>
              </a:rPr>
              <a:t>      "links": [ {"replica": "885257B620001FEF", </a:t>
            </a:r>
          </a:p>
          <a:p>
            <a:r>
              <a:rPr lang="en-US" sz="1600" dirty="0" smtClean="0">
                <a:latin typeface="Courier New" pitchFamily="49" charset="0"/>
                <a:cs typeface="Courier New" pitchFamily="49" charset="0"/>
              </a:rPr>
              <a:t>                  "</a:t>
            </a:r>
            <a:r>
              <a:rPr lang="en-US" sz="1600" dirty="0" err="1" smtClean="0">
                <a:latin typeface="Courier New" pitchFamily="49" charset="0"/>
                <a:cs typeface="Courier New" pitchFamily="49" charset="0"/>
              </a:rPr>
              <a:t>viewUNID</a:t>
            </a:r>
            <a:r>
              <a:rPr lang="en-US" sz="1600" dirty="0" smtClean="0">
                <a:latin typeface="Courier New" pitchFamily="49" charset="0"/>
                <a:cs typeface="Courier New" pitchFamily="49" charset="0"/>
              </a:rPr>
              <a:t>": "34027A0E7C5B464885257B620001FEF2", </a:t>
            </a:r>
          </a:p>
          <a:p>
            <a:r>
              <a:rPr lang="en-US" sz="1600" dirty="0" smtClean="0">
                <a:latin typeface="Courier New" pitchFamily="49" charset="0"/>
                <a:cs typeface="Courier New" pitchFamily="49" charset="0"/>
              </a:rPr>
              <a:t>                  "</a:t>
            </a:r>
            <a:r>
              <a:rPr lang="en-US" sz="1600" dirty="0" err="1" smtClean="0">
                <a:latin typeface="Courier New" pitchFamily="49" charset="0"/>
                <a:cs typeface="Courier New" pitchFamily="49" charset="0"/>
              </a:rPr>
              <a:t>UNID</a:t>
            </a:r>
            <a:r>
              <a:rPr lang="en-US" sz="1600" dirty="0" smtClean="0">
                <a:latin typeface="Courier New" pitchFamily="49" charset="0"/>
                <a:cs typeface="Courier New" pitchFamily="49" charset="0"/>
              </a:rPr>
              <a:t>": "29177C537F8C06D885257B5F005B4A7A", </a:t>
            </a:r>
          </a:p>
          <a:p>
            <a:r>
              <a:rPr lang="en-US" sz="1600" dirty="0" smtClean="0">
                <a:latin typeface="Courier New" pitchFamily="49" charset="0"/>
                <a:cs typeface="Courier New" pitchFamily="49" charset="0"/>
              </a:rPr>
              <a:t>                  "</a:t>
            </a:r>
            <a:r>
              <a:rPr lang="en-US" sz="1600" dirty="0" err="1" smtClean="0">
                <a:latin typeface="Courier New" pitchFamily="49" charset="0"/>
                <a:cs typeface="Courier New" pitchFamily="49" charset="0"/>
              </a:rPr>
              <a:t>foundText</a:t>
            </a:r>
            <a:r>
              <a:rPr lang="en-US" sz="1600" dirty="0" smtClean="0">
                <a:latin typeface="Courier New" pitchFamily="49" charset="0"/>
                <a:cs typeface="Courier New" pitchFamily="49" charset="0"/>
              </a:rPr>
              <a:t>": “Subject info" } ],</a:t>
            </a:r>
          </a:p>
          <a:p>
            <a:r>
              <a:rPr lang="en-US" sz="1600" dirty="0" smtClean="0">
                <a:latin typeface="Courier New" pitchFamily="49" charset="0"/>
                <a:cs typeface="Courier New" pitchFamily="49" charset="0"/>
              </a:rPr>
              <a:t>      "Count": 1</a:t>
            </a:r>
          </a:p>
          <a:p>
            <a:r>
              <a:rPr lang="en-US" sz="1600" dirty="0" smtClean="0">
                <a:latin typeface="Courier New" pitchFamily="49" charset="0"/>
                <a:cs typeface="Courier New" pitchFamily="49" charset="0"/>
              </a:rPr>
              <a:t>    }}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Turbocharge </a:t>
            </a:r>
            <a:r>
              <a:rPr lang="en-US" dirty="0" smtClean="0"/>
              <a:t>– DBDRVR</a:t>
            </a:r>
            <a:endParaRPr lang="en-US" dirty="0"/>
          </a:p>
        </p:txBody>
      </p:sp>
      <p:pic>
        <p:nvPicPr>
          <p:cNvPr id="5" name="Picture 4" descr="dbmgr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62476" y="1206777"/>
            <a:ext cx="7619048" cy="44444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Turbocharge – DBDRVR</a:t>
            </a:r>
          </a:p>
        </p:txBody>
      </p:sp>
      <p:pic>
        <p:nvPicPr>
          <p:cNvPr id="8" name="Picture 7" descr="dbmgrdemo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62476" y="1206777"/>
            <a:ext cx="7619048" cy="44444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Turbocharge – DBDRVR</a:t>
            </a:r>
          </a:p>
        </p:txBody>
      </p:sp>
      <p:pic>
        <p:nvPicPr>
          <p:cNvPr id="8" name="Picture 7" descr="dbmgrdemo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743200" y="1143000"/>
            <a:ext cx="4190524" cy="2444473"/>
          </a:xfrm>
          <a:prstGeom prst="rect">
            <a:avLst/>
          </a:prstGeom>
        </p:spPr>
      </p:pic>
      <p:pic>
        <p:nvPicPr>
          <p:cNvPr id="5" name="Picture 4" descr="formul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3962400"/>
            <a:ext cx="9144000" cy="25834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Turbocharge – </a:t>
            </a:r>
            <a:r>
              <a:rPr lang="en-US" dirty="0" smtClean="0"/>
              <a:t>EXTMGR</a:t>
            </a:r>
            <a:endParaRPr lang="en-US" dirty="0"/>
          </a:p>
        </p:txBody>
      </p:sp>
      <p:pic>
        <p:nvPicPr>
          <p:cNvPr id="5" name="Picture 4" descr="extmngr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62476" y="1206777"/>
            <a:ext cx="7619048" cy="44444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Throw in some Star Wars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57200" y="1295400"/>
            <a:ext cx="8305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The event manager traps a specific event in a specific process. Use the specificity, Luke!</a:t>
            </a:r>
            <a:endParaRPr lang="en-US" sz="1600" i="1" dirty="0"/>
          </a:p>
        </p:txBody>
      </p:sp>
      <p:pic>
        <p:nvPicPr>
          <p:cNvPr id="7" name="Picture 6" descr="starwars-usetheforc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200" y="2895600"/>
            <a:ext cx="8128000" cy="34417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Turbocharge – EXTMGR</a:t>
            </a:r>
          </a:p>
        </p:txBody>
      </p:sp>
      <p:pic>
        <p:nvPicPr>
          <p:cNvPr id="6" name="Picture 5" descr="extmngrdemo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62476" y="1206777"/>
            <a:ext cx="7619048" cy="44444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Obligatory nod to the Doctor</a:t>
            </a:r>
            <a:endParaRPr lang="en-US" dirty="0"/>
          </a:p>
        </p:txBody>
      </p:sp>
      <p:pic>
        <p:nvPicPr>
          <p:cNvPr id="6" name="Picture 5" descr="extmngrdemo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09800" y="685800"/>
            <a:ext cx="4495324" cy="2622273"/>
          </a:xfrm>
          <a:prstGeom prst="rect">
            <a:avLst/>
          </a:prstGeom>
        </p:spPr>
      </p:pic>
      <p:pic>
        <p:nvPicPr>
          <p:cNvPr id="5" name="Picture 4" descr="exterminat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81200" y="3276600"/>
            <a:ext cx="5105400" cy="3403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Turbocharge – </a:t>
            </a:r>
            <a:r>
              <a:rPr lang="en-US" dirty="0" smtClean="0"/>
              <a:t>SRVRADDIN</a:t>
            </a:r>
            <a:endParaRPr lang="en-US" dirty="0"/>
          </a:p>
        </p:txBody>
      </p:sp>
      <p:pic>
        <p:nvPicPr>
          <p:cNvPr id="4" name="Picture 3" descr="addin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62476" y="1206777"/>
            <a:ext cx="7619048" cy="44444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152400" y="762000"/>
            <a:ext cx="3733800" cy="1200329"/>
          </a:xfrm>
        </p:spPr>
        <p:txBody>
          <a:bodyPr/>
          <a:lstStyle/>
          <a:p>
            <a:pPr marL="0" indent="0"/>
            <a:r>
              <a:rPr lang="en-US" dirty="0" smtClean="0">
                <a:solidFill>
                  <a:srgbClr val="FF0000"/>
                </a:solidFill>
              </a:rPr>
              <a:t>When I am not developing software, I write children’s books and draw pictures.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0"/>
            <a:ext cx="498680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009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Turbocharge – SRVRADDIN</a:t>
            </a:r>
          </a:p>
        </p:txBody>
      </p:sp>
      <p:pic>
        <p:nvPicPr>
          <p:cNvPr id="5" name="Picture 4" descr="addindemo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62476" y="1206777"/>
            <a:ext cx="7619048" cy="44444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Turbocharge – </a:t>
            </a:r>
            <a:r>
              <a:rPr lang="en-US" dirty="0" smtClean="0"/>
              <a:t>EXTMGR</a:t>
            </a:r>
            <a:endParaRPr lang="en-US" dirty="0"/>
          </a:p>
        </p:txBody>
      </p:sp>
      <p:pic>
        <p:nvPicPr>
          <p:cNvPr id="6" name="Picture 5" descr="extmgraddin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62476" y="1206777"/>
            <a:ext cx="7619048" cy="44444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 eaLnBrk="1" hangingPunct="1">
              <a:defRPr/>
            </a:pPr>
            <a:r>
              <a:rPr lang="en-US" dirty="0" err="1" smtClean="0"/>
              <a:t>OMG</a:t>
            </a:r>
            <a:r>
              <a:rPr lang="en-US" dirty="0" smtClean="0"/>
              <a:t>, a screenshot demo?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33400" y="838200"/>
            <a:ext cx="822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Processing mail using specific events in specific process. </a:t>
            </a:r>
            <a:endParaRPr lang="en-US" dirty="0"/>
          </a:p>
        </p:txBody>
      </p:sp>
      <p:pic>
        <p:nvPicPr>
          <p:cNvPr id="8" name="Picture 7" descr="WhyTrav90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52600" y="1295400"/>
            <a:ext cx="5562600" cy="5562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Turbocharge – </a:t>
            </a:r>
            <a:r>
              <a:rPr lang="en-US" dirty="0" smtClean="0"/>
              <a:t>EXTMGR+ADDIN</a:t>
            </a:r>
            <a:endParaRPr lang="en-US" dirty="0"/>
          </a:p>
        </p:txBody>
      </p:sp>
      <p:pic>
        <p:nvPicPr>
          <p:cNvPr id="7" name="Picture 6" descr="extmgraddin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62476" y="1206777"/>
            <a:ext cx="7619048" cy="44444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Turbocharge – EXTMGR+ADDIN</a:t>
            </a:r>
          </a:p>
        </p:txBody>
      </p:sp>
      <p:pic>
        <p:nvPicPr>
          <p:cNvPr id="5" name="Picture 4" descr="extmgraddindemo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62476" y="1206777"/>
            <a:ext cx="7619048" cy="44444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C API extension points</a:t>
            </a:r>
            <a:endParaRPr lang="en-US" dirty="0"/>
          </a:p>
        </p:txBody>
      </p:sp>
      <p:pic>
        <p:nvPicPr>
          <p:cNvPr id="4" name="Picture 3" descr="there_yet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09800" y="2514600"/>
            <a:ext cx="4762500" cy="351472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19200" y="1143000"/>
            <a:ext cx="7010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I imagine some of you are asking, “</a:t>
            </a:r>
            <a:r>
              <a:rPr lang="en-US" b="1" i="1" dirty="0" smtClean="0"/>
              <a:t>Are we there yet?</a:t>
            </a:r>
            <a:r>
              <a:rPr lang="en-US" b="1" dirty="0" smtClean="0"/>
              <a:t>”</a:t>
            </a:r>
          </a:p>
          <a:p>
            <a:endParaRPr lang="en-US" b="1" dirty="0" smtClean="0"/>
          </a:p>
          <a:p>
            <a:r>
              <a:rPr lang="en-US" b="1" dirty="0" smtClean="0"/>
              <a:t>No, but we are getting close.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Turbocharge – </a:t>
            </a:r>
            <a:r>
              <a:rPr lang="en-US" dirty="0" smtClean="0"/>
              <a:t>HOOK DRVR</a:t>
            </a:r>
            <a:endParaRPr lang="en-US" dirty="0"/>
          </a:p>
        </p:txBody>
      </p:sp>
      <p:pic>
        <p:nvPicPr>
          <p:cNvPr id="6" name="Picture 5" descr="hookdrvr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62476" y="1206777"/>
            <a:ext cx="7619048" cy="44444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Turbocharge – </a:t>
            </a:r>
            <a:r>
              <a:rPr lang="en-US" dirty="0" smtClean="0"/>
              <a:t>LSX</a:t>
            </a:r>
            <a:endParaRPr lang="en-US" dirty="0"/>
          </a:p>
        </p:txBody>
      </p:sp>
      <p:pic>
        <p:nvPicPr>
          <p:cNvPr id="6" name="Picture 5" descr="lsx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62476" y="1206777"/>
            <a:ext cx="7619048" cy="44444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Turbocharge – LSX</a:t>
            </a:r>
          </a:p>
        </p:txBody>
      </p:sp>
      <p:pic>
        <p:nvPicPr>
          <p:cNvPr id="6" name="Picture 5" descr="lsxdemo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62476" y="1206777"/>
            <a:ext cx="7619048" cy="44444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Lord love a duck, R5?</a:t>
            </a:r>
            <a:endParaRPr lang="en-US" dirty="0"/>
          </a:p>
        </p:txBody>
      </p:sp>
      <p:pic>
        <p:nvPicPr>
          <p:cNvPr id="6" name="Picture 5" descr="lsxdemo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19400" y="914400"/>
            <a:ext cx="3810000" cy="2222501"/>
          </a:xfrm>
          <a:prstGeom prst="rect">
            <a:avLst/>
          </a:prstGeom>
        </p:spPr>
      </p:pic>
      <p:pic>
        <p:nvPicPr>
          <p:cNvPr id="4" name="Picture 3" descr="agent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5800" y="3352800"/>
            <a:ext cx="7835900" cy="3302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 eaLnBrk="1" hangingPunct="1">
              <a:defRPr/>
            </a:pPr>
            <a:r>
              <a:rPr lang="en-US" dirty="0" smtClean="0"/>
              <a:t>Midas LSX &amp; Midas C++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66800" y="4572000"/>
            <a:ext cx="662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Midas C++</a:t>
            </a:r>
            <a:r>
              <a:rPr lang="en-US" dirty="0" smtClean="0"/>
              <a:t>: Adding functionality to C++/Java/etc. since R5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295400" y="762000"/>
            <a:ext cx="662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Midas LSX</a:t>
            </a:r>
            <a:r>
              <a:rPr lang="en-US" dirty="0" smtClean="0"/>
              <a:t>: Adding functionality to </a:t>
            </a:r>
            <a:r>
              <a:rPr lang="en-US" dirty="0" err="1" smtClean="0"/>
              <a:t>LotusScript</a:t>
            </a:r>
            <a:r>
              <a:rPr lang="en-US" dirty="0" smtClean="0"/>
              <a:t> since R4</a:t>
            </a:r>
            <a:endParaRPr lang="en-US" dirty="0"/>
          </a:p>
        </p:txBody>
      </p:sp>
      <p:pic>
        <p:nvPicPr>
          <p:cNvPr id="9" name="Picture 8" descr="Screencap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143000"/>
            <a:ext cx="9144000" cy="3345873"/>
          </a:xfrm>
          <a:prstGeom prst="rect">
            <a:avLst/>
          </a:prstGeom>
        </p:spPr>
      </p:pic>
      <p:pic>
        <p:nvPicPr>
          <p:cNvPr id="10" name="Picture 9" descr="Screencap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9600" y="4953000"/>
            <a:ext cx="7861300" cy="1803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Turbocharge – </a:t>
            </a:r>
            <a:r>
              <a:rPr lang="en-US" dirty="0" smtClean="0"/>
              <a:t>MENU ADDIN</a:t>
            </a:r>
            <a:endParaRPr lang="en-US" dirty="0"/>
          </a:p>
        </p:txBody>
      </p:sp>
      <p:pic>
        <p:nvPicPr>
          <p:cNvPr id="6" name="Picture 5" descr="MenuAddin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62476" y="1206777"/>
            <a:ext cx="7619048" cy="44444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Turbocharge – MENU ADDIN</a:t>
            </a:r>
          </a:p>
        </p:txBody>
      </p:sp>
      <p:pic>
        <p:nvPicPr>
          <p:cNvPr id="6" name="Picture 5" descr="menudemo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62476" y="1206777"/>
            <a:ext cx="7619048" cy="44444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Celebration time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219200" y="1143000"/>
            <a:ext cx="7010400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/>
              <a:t>You made it! </a:t>
            </a:r>
          </a:p>
          <a:p>
            <a:pPr algn="ctr"/>
            <a:r>
              <a:rPr lang="en-US" b="1" dirty="0" smtClean="0"/>
              <a:t>(at least those who didn’t quit half an hour ago to check FB)</a:t>
            </a:r>
            <a:endParaRPr lang="en-US" b="1" dirty="0"/>
          </a:p>
        </p:txBody>
      </p:sp>
      <p:pic>
        <p:nvPicPr>
          <p:cNvPr id="5" name="Picture 4" descr="Celebration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362200" y="2590800"/>
            <a:ext cx="4381500" cy="3686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Q&amp;A</a:t>
            </a:r>
            <a:endParaRPr lang="en-US" dirty="0"/>
          </a:p>
        </p:txBody>
      </p:sp>
      <p:pic>
        <p:nvPicPr>
          <p:cNvPr id="4" name="Content Placeholder 3" descr="j019928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478088" y="2789238"/>
            <a:ext cx="3948112" cy="3413125"/>
          </a:xfrm>
        </p:spPr>
      </p:pic>
      <p:pic>
        <p:nvPicPr>
          <p:cNvPr id="6" name="Picture 5" descr="red_questionmark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905125" y="1524000"/>
            <a:ext cx="3333750" cy="381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More information</a:t>
            </a:r>
            <a:endParaRPr lang="en-US" dirty="0"/>
          </a:p>
        </p:txBody>
      </p:sp>
      <p:pic>
        <p:nvPicPr>
          <p:cNvPr id="7" name="Picture 6" descr="alchemy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38200" y="838200"/>
            <a:ext cx="7410450" cy="59283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 eaLnBrk="1" hangingPunct="1">
              <a:defRPr/>
            </a:pPr>
            <a:r>
              <a:rPr lang="en-US" dirty="0" err="1" smtClean="0"/>
              <a:t>CoexLinks</a:t>
            </a:r>
            <a:r>
              <a:rPr lang="en-US" dirty="0" smtClean="0"/>
              <a:t> Fidelity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66800" y="838200"/>
            <a:ext cx="7086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     </a:t>
            </a:r>
            <a:r>
              <a:rPr lang="en-US" b="1" dirty="0" err="1" smtClean="0"/>
              <a:t>CoexLinks</a:t>
            </a:r>
            <a:r>
              <a:rPr lang="en-US" b="1" dirty="0" smtClean="0"/>
              <a:t> Fidelity</a:t>
            </a:r>
            <a:r>
              <a:rPr lang="en-US" dirty="0" smtClean="0"/>
              <a:t>: Recipients should see what you sent</a:t>
            </a:r>
            <a:endParaRPr lang="en-US" dirty="0"/>
          </a:p>
        </p:txBody>
      </p:sp>
      <p:pic>
        <p:nvPicPr>
          <p:cNvPr id="8" name="Picture 7" descr="WhyTrav90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52600" y="1312653"/>
            <a:ext cx="5562600" cy="5562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 eaLnBrk="1" hangingPunct="1">
              <a:defRPr/>
            </a:pPr>
            <a:r>
              <a:rPr lang="en-US" dirty="0" err="1" smtClean="0"/>
              <a:t>AppsFidelity</a:t>
            </a:r>
            <a:endParaRPr lang="en-US" dirty="0" smtClean="0"/>
          </a:p>
        </p:txBody>
      </p:sp>
      <p:sp>
        <p:nvSpPr>
          <p:cNvPr id="7" name="TextBox 6"/>
          <p:cNvSpPr txBox="1"/>
          <p:nvPr/>
        </p:nvSpPr>
        <p:spPr>
          <a:xfrm>
            <a:off x="1066800" y="838200"/>
            <a:ext cx="7086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 </a:t>
            </a:r>
            <a:r>
              <a:rPr lang="en-US" b="1" dirty="0" smtClean="0"/>
              <a:t>      </a:t>
            </a:r>
            <a:r>
              <a:rPr lang="en-US" b="1" dirty="0" err="1" smtClean="0"/>
              <a:t>AppsFidelity</a:t>
            </a:r>
            <a:r>
              <a:rPr lang="en-US" dirty="0" smtClean="0"/>
              <a:t>: Fidelity matters for applications, too</a:t>
            </a:r>
            <a:endParaRPr lang="en-US" dirty="0"/>
          </a:p>
        </p:txBody>
      </p:sp>
      <p:pic>
        <p:nvPicPr>
          <p:cNvPr id="5" name="Picture 4" descr="ApssFidelity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447800"/>
            <a:ext cx="9144000" cy="515421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Vendors &amp; Customers</a:t>
            </a:r>
            <a:endParaRPr lang="en-US" dirty="0"/>
          </a:p>
        </p:txBody>
      </p:sp>
      <p:pic>
        <p:nvPicPr>
          <p:cNvPr id="7" name="Picture 6" descr="family1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90750" y="1643062"/>
            <a:ext cx="4762500" cy="357187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295400" y="1143000"/>
            <a:ext cx="662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Software is all about relationships. It starts with dating.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Vendors &amp; Customers</a:t>
            </a:r>
          </a:p>
        </p:txBody>
      </p:sp>
      <p:pic>
        <p:nvPicPr>
          <p:cNvPr id="3" name="Picture 2" descr="family2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90750" y="1643062"/>
            <a:ext cx="4762500" cy="357187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295400" y="1143000"/>
            <a:ext cx="662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If all goes well, you get married and start a family.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914400" y="5486400"/>
            <a:ext cx="7162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Not ignoring same-sex marriage or those who don’t have children, or the lack of pets. It’s an analogy, folks. If it doesn’t fit, don’t wear it.</a:t>
            </a:r>
            <a:endParaRPr lang="en-US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Vendors &amp; Customers</a:t>
            </a:r>
          </a:p>
        </p:txBody>
      </p:sp>
      <p:pic>
        <p:nvPicPr>
          <p:cNvPr id="3" name="Picture 2" descr="family3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90750" y="1643062"/>
            <a:ext cx="4762500" cy="357187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57200" y="1143000"/>
            <a:ext cx="815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Your dependencies grow and multiply as your relationship matures.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WLUG 2015_v2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2434</TotalTime>
  <Words>648</Words>
  <Application>Microsoft Office PowerPoint</Application>
  <PresentationFormat>On-screen Show (4:3)</PresentationFormat>
  <Paragraphs>93</Paragraphs>
  <Slides>44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48" baseType="lpstr">
      <vt:lpstr>Arial</vt:lpstr>
      <vt:lpstr>Calibri</vt:lpstr>
      <vt:lpstr>Courier New</vt:lpstr>
      <vt:lpstr>MWLUG 2015_v2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pcuser</dc:creator>
  <cp:lastModifiedBy>Ben Langhinrichs</cp:lastModifiedBy>
  <cp:revision>189</cp:revision>
  <dcterms:created xsi:type="dcterms:W3CDTF">2015-07-12T19:38:36Z</dcterms:created>
  <dcterms:modified xsi:type="dcterms:W3CDTF">2016-04-11T13:57:37Z</dcterms:modified>
</cp:coreProperties>
</file>